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Slab"/>
      <p:regular r:id="rId31"/>
      <p:bold r:id="rId32"/>
    </p:embeddedFont>
    <p:embeddedFont>
      <p:font typeface="Oxygen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xygen-regular.fntdata"/><Relationship Id="rId10" Type="http://schemas.openxmlformats.org/officeDocument/2006/relationships/slide" Target="slides/slide5.xml"/><Relationship Id="rId32" Type="http://schemas.openxmlformats.org/officeDocument/2006/relationships/font" Target="fonts/RobotoSlab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Oxygen-bold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7e86283b1_1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7e86283b1_1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7ebb132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7ebb132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</a:t>
            </a:r>
            <a:r>
              <a:rPr lang="en"/>
              <a:t>This is just a reference slide and will be hidden during the presentation to avoid any confusion by non-technical members of the audience.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5e91fa18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85e91fa18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85e91fa18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85e91fa18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7e86283b1_1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7e86283b1_1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85e91fa18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85e91fa18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7ebb1327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7ebb1327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This slide is hidden as not to confuse the audience with complicated Machine Learning concepts. Instead, this slide is per the audience’s reference.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7ebb1327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7ebb1327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7ebb1327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7ebb1327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7e86283b1_1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7e86283b1_1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85e91fa18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85e91fa18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85e91fa18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85e91fa18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7ebb1327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7ebb1327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7e86283b1_1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7e86283b1_1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ffb952e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ffb952e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93186de4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93186de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93186de4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93186de4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ffb952e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ffb952e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reference for future GB-730 students who undertake DEA modeling for this assignment next year.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7e86283b1_1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7e86283b1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7e86283b1_1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7e86283b1_1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85e91fa18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85e91fa18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85e91fa18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85e91fa18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85e91fa18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85e91fa18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7ebb132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7ebb132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7ebb1327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7ebb132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7650" y="2626031"/>
            <a:ext cx="9144000" cy="1886700"/>
          </a:xfrm>
          <a:prstGeom prst="rect">
            <a:avLst/>
          </a:prstGeom>
          <a:solidFill>
            <a:srgbClr val="004430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9175" y="2963363"/>
            <a:ext cx="6598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4265975"/>
            <a:ext cx="9197400" cy="883431"/>
            <a:chOff x="0" y="5687967"/>
            <a:chExt cx="9197400" cy="1177908"/>
          </a:xfrm>
        </p:grpSpPr>
        <p:sp>
          <p:nvSpPr>
            <p:cNvPr id="13" name="Google Shape;13;p2"/>
            <p:cNvSpPr/>
            <p:nvPr/>
          </p:nvSpPr>
          <p:spPr>
            <a:xfrm>
              <a:off x="0" y="5948175"/>
              <a:ext cx="9197400" cy="917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8800" y="5687967"/>
              <a:ext cx="457800" cy="3363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APTION_ONLY_1"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leaf)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8EC641">
              <a:alpha val="8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leaf)">
  <p:cSld name="TITLE_AND_TWO_COLUMNS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4" name="Google Shape;74;p14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29557" l="5767" r="0" t="29553"/>
          <a:stretch/>
        </p:blipFill>
        <p:spPr>
          <a:xfrm flipH="1" rot="10800000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4345650" y="47498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sea)">
  <p:cSld name="TITLE_AND_BODY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Char char="◍"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Sea, Ocean, Infinity, Wide," id="86" name="Google Shape;86;p16"/>
          <p:cNvPicPr preferRelativeResize="0"/>
          <p:nvPr/>
        </p:nvPicPr>
        <p:blipFill rotWithShape="1">
          <a:blip r:embed="rId2">
            <a:alphaModFix/>
          </a:blip>
          <a:srcRect b="28535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sky)">
  <p:cSld name="TITLE_AND_BODY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◍"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Flat land, big sky, Wicken Fen" id="92" name="Google Shape;92;p17"/>
          <p:cNvPicPr preferRelativeResize="0"/>
          <p:nvPr/>
        </p:nvPicPr>
        <p:blipFill rotWithShape="1">
          <a:blip r:embed="rId2">
            <a:alphaModFix/>
          </a:blip>
          <a:srcRect b="32458" l="20349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sea)">
  <p:cSld name="TITLE_AND_TWO_COLUMNS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a, Ocean, Infinity, Wide," id="100" name="Google Shape;100;p18"/>
          <p:cNvPicPr preferRelativeResize="0"/>
          <p:nvPr/>
        </p:nvPicPr>
        <p:blipFill rotWithShape="1">
          <a:blip r:embed="rId2">
            <a:alphaModFix/>
          </a:blip>
          <a:srcRect b="28535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sky)">
  <p:cSld name="TITLE_AND_TWO_COLUMNS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5" name="Google Shape;105;p19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lat land, big sky, Wicken Fen" id="108" name="Google Shape;108;p19"/>
          <p:cNvPicPr preferRelativeResize="0"/>
          <p:nvPr/>
        </p:nvPicPr>
        <p:blipFill rotWithShape="1">
          <a:blip r:embed="rId2">
            <a:alphaModFix/>
          </a:blip>
          <a:srcRect b="32458" l="20349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2" name="Google Shape;11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2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leaf)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29557" l="5767" r="0" t="29553"/>
          <a:stretch/>
        </p:blipFill>
        <p:spPr>
          <a:xfrm flipH="1" rot="10800000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 rot="10800000">
            <a:off x="7697100" y="-25"/>
            <a:ext cx="9624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 rot="10800000">
            <a:off x="5750475" y="-25"/>
            <a:ext cx="1946700" cy="1741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 flipH="1" rot="10800000">
            <a:off x="8659500" y="-25"/>
            <a:ext cx="484500" cy="1741500"/>
          </a:xfrm>
          <a:prstGeom prst="rect">
            <a:avLst/>
          </a:prstGeom>
          <a:solidFill>
            <a:srgbClr val="FFFFFF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16161"/>
              </a:buClr>
              <a:buSzPts val="1800"/>
              <a:buChar char="◍"/>
              <a:defRPr sz="1800">
                <a:solidFill>
                  <a:srgbClr val="616161"/>
                </a:solidFill>
              </a:defRPr>
            </a:lvl1pPr>
            <a:lvl2pPr indent="-3810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2400"/>
              <a:buChar char="○"/>
              <a:defRPr sz="1400">
                <a:solidFill>
                  <a:srgbClr val="616161"/>
                </a:solidFill>
              </a:defRPr>
            </a:lvl2pPr>
            <a:lvl3pPr indent="-3810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2400"/>
              <a:buChar char="■"/>
              <a:defRPr sz="1400">
                <a:solidFill>
                  <a:srgbClr val="616161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400">
                <a:solidFill>
                  <a:srgbClr val="616161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800"/>
              <a:buChar char="○"/>
              <a:defRPr sz="1400">
                <a:solidFill>
                  <a:srgbClr val="616161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800"/>
              <a:buChar char="■"/>
              <a:defRPr sz="1400">
                <a:solidFill>
                  <a:srgbClr val="616161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400">
                <a:solidFill>
                  <a:srgbClr val="616161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800"/>
              <a:buChar char="○"/>
              <a:defRPr sz="1400">
                <a:solidFill>
                  <a:srgbClr val="616161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8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ky)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689EE1">
              <a:alpha val="8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7650" y="1742525"/>
            <a:ext cx="9159300" cy="3400975"/>
          </a:xfrm>
          <a:custGeom>
            <a:rect b="b" l="l" r="r" t="t"/>
            <a:pathLst>
              <a:path extrusionOk="0" h="136039" w="366372">
                <a:moveTo>
                  <a:pt x="0" y="255"/>
                </a:moveTo>
                <a:lnTo>
                  <a:pt x="0" y="136039"/>
                </a:lnTo>
                <a:lnTo>
                  <a:pt x="366372" y="136039"/>
                </a:lnTo>
                <a:lnTo>
                  <a:pt x="366372" y="255"/>
                </a:lnTo>
                <a:lnTo>
                  <a:pt x="54110" y="0"/>
                </a:lnTo>
                <a:lnTo>
                  <a:pt x="45720" y="10462"/>
                </a:lnTo>
                <a:lnTo>
                  <a:pt x="36991" y="61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884073" y="2166312"/>
            <a:ext cx="5660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884073" y="3411563"/>
            <a:ext cx="5660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8303" l="0" r="0" t="8313"/>
          <a:stretch/>
        </p:blipFill>
        <p:spPr>
          <a:xfrm rot="-5400000">
            <a:off x="3554205" y="454046"/>
            <a:ext cx="2035624" cy="11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4008250" y="1152569"/>
            <a:ext cx="1127700" cy="883200"/>
          </a:xfrm>
          <a:prstGeom prst="rect">
            <a:avLst/>
          </a:prstGeom>
          <a:solidFill>
            <a:srgbClr val="004430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1624650" y="2161800"/>
            <a:ext cx="58947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◍"/>
              <a:defRPr i="1">
                <a:solidFill>
                  <a:schemeClr val="dk2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i="1">
                <a:solidFill>
                  <a:schemeClr val="dk2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i="1">
                <a:solidFill>
                  <a:schemeClr val="dk2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1">
                <a:solidFill>
                  <a:schemeClr val="dk2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i="1">
                <a:solidFill>
                  <a:schemeClr val="dk2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i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/>
        </p:nvSpPr>
        <p:spPr>
          <a:xfrm>
            <a:off x="3593400" y="1074648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96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4345650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(leaf)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257425" y="1709141"/>
            <a:ext cx="61533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◍"/>
              <a:defRPr sz="24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29557" l="5767" r="0" t="29553"/>
          <a:stretch/>
        </p:blipFill>
        <p:spPr>
          <a:xfrm flipH="1" rot="10800000">
            <a:off x="0" y="644575"/>
            <a:ext cx="1943100" cy="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sea)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261900" y="208013"/>
            <a:ext cx="8620200" cy="4727400"/>
          </a:xfrm>
          <a:prstGeom prst="rect">
            <a:avLst/>
          </a:prstGeom>
          <a:solidFill>
            <a:srgbClr val="539EB9">
              <a:alpha val="8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4345650" y="4935488"/>
            <a:ext cx="45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sky)">
  <p:cSld name="TITLE_AND_TWO_COLUMNS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2257425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566073" y="1764506"/>
            <a:ext cx="31209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◍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lat land, big sky, Wicken Fen" id="51" name="Google Shape;51;p9"/>
          <p:cNvPicPr preferRelativeResize="0"/>
          <p:nvPr/>
        </p:nvPicPr>
        <p:blipFill rotWithShape="1">
          <a:blip r:embed="rId2">
            <a:alphaModFix/>
          </a:blip>
          <a:srcRect b="32458" l="20349" r="33752" t="27743"/>
          <a:stretch/>
        </p:blipFill>
        <p:spPr>
          <a:xfrm>
            <a:off x="0" y="644600"/>
            <a:ext cx="1943101" cy="8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sea)">
  <p:cSld name="TITLE_AND_TWO_COLUMNS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0" y="50"/>
            <a:ext cx="9144000" cy="5143500"/>
          </a:xfrm>
          <a:prstGeom prst="frame">
            <a:avLst>
              <a:gd fmla="val 2218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2257426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414202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10"/>
          <p:cNvSpPr txBox="1"/>
          <p:nvPr>
            <p:ph idx="3" type="body"/>
          </p:nvPr>
        </p:nvSpPr>
        <p:spPr>
          <a:xfrm>
            <a:off x="6570979" y="1864519"/>
            <a:ext cx="2051700" cy="30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◍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257425" y="887475"/>
            <a:ext cx="61533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ea, Ocean, Infinity, Wide," id="59" name="Google Shape;59;p10"/>
          <p:cNvPicPr preferRelativeResize="0"/>
          <p:nvPr/>
        </p:nvPicPr>
        <p:blipFill rotWithShape="1">
          <a:blip r:embed="rId2">
            <a:alphaModFix/>
          </a:blip>
          <a:srcRect b="28535" l="14499" r="47082" t="41827"/>
          <a:stretch/>
        </p:blipFill>
        <p:spPr>
          <a:xfrm>
            <a:off x="0" y="644600"/>
            <a:ext cx="1943101" cy="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Slab"/>
              <a:buNone/>
              <a:defRPr b="1" i="0" sz="24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i="0" sz="2400" u="none" cap="none" strike="noStrik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i="0" sz="2400" u="none" cap="none" strike="noStrik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i="0" sz="2400" u="none" cap="none" strike="noStrik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i="0" sz="2400" u="none" cap="none" strike="noStrik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i="0" sz="2400" u="none" cap="none" strike="noStrik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i="0" sz="2400" u="none" cap="none" strike="noStrik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i="0" sz="2400" u="none" cap="none" strike="noStrik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"/>
              <a:buNone/>
              <a:defRPr b="1" i="0" sz="2400" u="none" cap="none" strike="noStrike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◍"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○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"/>
              <a:buChar char="■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7" y="4673644"/>
            <a:ext cx="45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bookcentral.proquest.com/lib/wisc/detail.action?docID=79855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4294967295" type="ctrTitle"/>
          </p:nvPr>
        </p:nvSpPr>
        <p:spPr>
          <a:xfrm>
            <a:off x="537300" y="589300"/>
            <a:ext cx="80694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Data Envelopment Analysis (DEA) for Chinese Manufacturing Companies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2"/>
          <p:cNvSpPr txBox="1"/>
          <p:nvPr>
            <p:ph idx="4294967295" type="subTitle"/>
          </p:nvPr>
        </p:nvSpPr>
        <p:spPr>
          <a:xfrm>
            <a:off x="842402" y="30031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By: Daniel Hom and Moiz Sadiq Awan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625" y="2638575"/>
            <a:ext cx="2729076" cy="15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457200" y="1297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Entire Python Code Used to Construct the DEA model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448350" y="605825"/>
            <a:ext cx="8518500" cy="4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efficiencies = []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years = [2005, 2006, 2007, 2008, 2009]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for year in years: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#df = df[df['Period'] == year]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df_input = df[['Capital','Labor']][df['Period']==year]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df_output = df[['GIOV']][df['Period']==year]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inputs = df_input.values.tolist()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outputs = df_output.values.tolist()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input_len = len(inputs[0])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output_len = len(outputs[0])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for cmp in range(len(inputs)):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#declare a concrete model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model = ConcreteModel()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#dvs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model.x = Var(range(input_len),domain = NonNegativeReals) 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model.y = Var(range(output_len),domain = NonNegativeReals)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#Constraint 1: outputscore &lt;= inputscore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model.Constraint1 = ConstraintList()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for i in range(len(inputs)):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    output_score = sum(outputs[i][j]*model.y[j] for j in range(output_len))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    input_score = sum(inputs[i][k]*model.x[k] for k in range(input_len))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    model.Constraint1.add(expr = output_score&lt;=input_score)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#constraint 2 inputscore = 1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model.Constraint2 = Constraint(expr = sum(inputs[cmp][i]*model.x[i] for i in range(input_len)) == 1)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#objective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model.Objective = Objective(expr = sum(outputs[cmp][i]*model.y[i] for i in range(output_len)), sense = maximize)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opt = SolverFactory('glpk') 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results = opt.solve(model, tee = False)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#append to efficiencies list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efficiencies.append(round(model.Objective(),2))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#print the objective</a:t>
            </a:r>
            <a:endParaRPr sz="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Roboto"/>
                <a:ea typeface="Roboto"/>
                <a:cs typeface="Roboto"/>
                <a:sym typeface="Roboto"/>
              </a:rPr>
              <a:t>        #print("Efficiency for",df['DMUs'].iloc[cmp],"in year",year,"=", round(model.Objective(),2))</a:t>
            </a:r>
            <a:endParaRPr sz="65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4294967295" type="subTitle"/>
          </p:nvPr>
        </p:nvSpPr>
        <p:spPr>
          <a:xfrm>
            <a:off x="6005200" y="598650"/>
            <a:ext cx="2798400" cy="4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400"/>
              <a:buChar char="◍"/>
            </a:pPr>
            <a:r>
              <a:rPr lang="en" sz="1400">
                <a:solidFill>
                  <a:srgbClr val="134F5C"/>
                </a:solidFill>
              </a:rPr>
              <a:t>The least efficient factories were very inefficient.</a:t>
            </a:r>
            <a:endParaRPr sz="1400">
              <a:solidFill>
                <a:srgbClr val="134F5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400"/>
              <a:buChar char="◍"/>
            </a:pPr>
            <a:r>
              <a:rPr lang="en" sz="1400">
                <a:solidFill>
                  <a:srgbClr val="134F5C"/>
                </a:solidFill>
              </a:rPr>
              <a:t>The least efficient factories were located in Ningxia, Shanxi_1, Shanxi_2, and Tibet provinces. </a:t>
            </a:r>
            <a:endParaRPr sz="1400">
              <a:solidFill>
                <a:srgbClr val="134F5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400"/>
              <a:buChar char="◍"/>
            </a:pPr>
            <a:r>
              <a:rPr lang="en" sz="1400">
                <a:solidFill>
                  <a:srgbClr val="134F5C"/>
                </a:solidFill>
              </a:rPr>
              <a:t>The least efficient factories were in central-western China, which is less developed.</a:t>
            </a:r>
            <a:endParaRPr sz="1400">
              <a:solidFill>
                <a:srgbClr val="134F5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400"/>
              <a:buChar char="◍"/>
            </a:pPr>
            <a:r>
              <a:rPr lang="en" sz="1400">
                <a:solidFill>
                  <a:srgbClr val="134F5C"/>
                </a:solidFill>
              </a:rPr>
              <a:t>Other than in Shanxi_1, efficiency seems to be improving over time.</a:t>
            </a:r>
            <a:endParaRPr sz="1400">
              <a:solidFill>
                <a:srgbClr val="134F5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7525"/>
            <a:ext cx="5700402" cy="27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762000" y="496175"/>
            <a:ext cx="536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Relative Efficiency Trend for Worst Performing Provinces: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idx="4294967295" type="subTitle"/>
          </p:nvPr>
        </p:nvSpPr>
        <p:spPr>
          <a:xfrm>
            <a:off x="5992025" y="612875"/>
            <a:ext cx="2798400" cy="4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400"/>
              <a:buChar char="◍"/>
            </a:pPr>
            <a:r>
              <a:rPr lang="en" sz="1400">
                <a:solidFill>
                  <a:srgbClr val="134F5C"/>
                </a:solidFill>
              </a:rPr>
              <a:t>Only 2 factories had efficiency scores </a:t>
            </a:r>
            <a:r>
              <a:rPr lang="en" sz="1400">
                <a:solidFill>
                  <a:srgbClr val="134F5C"/>
                </a:solidFill>
              </a:rPr>
              <a:t>consistently</a:t>
            </a:r>
            <a:r>
              <a:rPr lang="en" sz="1400">
                <a:solidFill>
                  <a:srgbClr val="134F5C"/>
                </a:solidFill>
              </a:rPr>
              <a:t> at 1 from 2005-2009.</a:t>
            </a:r>
            <a:endParaRPr sz="1400">
              <a:solidFill>
                <a:srgbClr val="134F5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400"/>
              <a:buChar char="◍"/>
            </a:pPr>
            <a:r>
              <a:rPr lang="en" sz="1400">
                <a:solidFill>
                  <a:srgbClr val="134F5C"/>
                </a:solidFill>
              </a:rPr>
              <a:t>These factories were located in Tianjin and Shandong provinces.</a:t>
            </a:r>
            <a:endParaRPr sz="1400">
              <a:solidFill>
                <a:srgbClr val="134F5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400"/>
              <a:buChar char="◍"/>
            </a:pPr>
            <a:r>
              <a:rPr lang="en" sz="1400">
                <a:solidFill>
                  <a:srgbClr val="134F5C"/>
                </a:solidFill>
              </a:rPr>
              <a:t>The more efficient factories seem to be located in eastern China, which is more developed.</a:t>
            </a:r>
            <a:endParaRPr sz="1400">
              <a:solidFill>
                <a:srgbClr val="134F5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400"/>
              <a:buChar char="◍"/>
            </a:pPr>
            <a:r>
              <a:rPr lang="en" sz="1400">
                <a:solidFill>
                  <a:srgbClr val="134F5C"/>
                </a:solidFill>
              </a:rPr>
              <a:t>There may be a strong link between efficiency and economic development.</a:t>
            </a:r>
            <a:endParaRPr sz="1400">
              <a:solidFill>
                <a:srgbClr val="134F5C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34F5C"/>
              </a:solidFill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725" y="855275"/>
            <a:ext cx="4114626" cy="195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400" y="2912775"/>
            <a:ext cx="4309249" cy="188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660425" y="334175"/>
            <a:ext cx="558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Relative Efficiency Trend for Best Performing Provinces: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500" y="995325"/>
            <a:ext cx="5699400" cy="3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>
            <p:ph type="title"/>
          </p:nvPr>
        </p:nvSpPr>
        <p:spPr>
          <a:xfrm>
            <a:off x="363225" y="285750"/>
            <a:ext cx="8368200" cy="5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Exploratory Analysis and Regression Modeling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1971675" y="500275"/>
            <a:ext cx="5296200" cy="9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Algorithmic Learners</a:t>
            </a:r>
            <a:r>
              <a:rPr b="1" lang="en"/>
              <a:t>:</a:t>
            </a:r>
            <a:endParaRPr b="1"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223625" y="1648425"/>
            <a:ext cx="87678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50"/>
              <a:buFont typeface="Arial"/>
              <a:buChar char="◍"/>
            </a:pPr>
            <a:r>
              <a:rPr b="1" lang="en" sz="1450">
                <a:latin typeface="Arial"/>
                <a:ea typeface="Arial"/>
                <a:cs typeface="Arial"/>
                <a:sym typeface="Arial"/>
              </a:rPr>
              <a:t>Algorithmic Learners: </a:t>
            </a:r>
            <a:r>
              <a:rPr lang="en" sz="1450">
                <a:latin typeface="Arial"/>
                <a:ea typeface="Arial"/>
                <a:cs typeface="Arial"/>
                <a:sym typeface="Arial"/>
              </a:rPr>
              <a:t>Are machine learning models that use computer algorithms to predict outcomes.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50"/>
              <a:buFont typeface="Arial"/>
              <a:buChar char="◍"/>
            </a:pPr>
            <a:r>
              <a:rPr b="1" lang="en" sz="1450">
                <a:latin typeface="Arial"/>
                <a:ea typeface="Arial"/>
                <a:cs typeface="Arial"/>
                <a:sym typeface="Arial"/>
              </a:rPr>
              <a:t>Classification and Regression Trees (CART):</a:t>
            </a:r>
            <a:r>
              <a:rPr lang="en" sz="1450">
                <a:latin typeface="Arial"/>
                <a:ea typeface="Arial"/>
                <a:cs typeface="Arial"/>
                <a:sym typeface="Arial"/>
              </a:rPr>
              <a:t> CART is an algorithmic learner that successively splits the feature space (variables) of the data based upon specified criteria to make predictions.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50"/>
              <a:buFont typeface="Arial"/>
              <a:buChar char="◍"/>
            </a:pPr>
            <a:r>
              <a:rPr b="1" lang="en" sz="1450">
                <a:latin typeface="Arial"/>
                <a:ea typeface="Arial"/>
                <a:cs typeface="Arial"/>
                <a:sym typeface="Arial"/>
              </a:rPr>
              <a:t>Random Forests &amp; Boosting: </a:t>
            </a:r>
            <a:r>
              <a:rPr lang="en" sz="1450">
                <a:latin typeface="Arial"/>
                <a:ea typeface="Arial"/>
                <a:cs typeface="Arial"/>
                <a:sym typeface="Arial"/>
              </a:rPr>
              <a:t>Are algorithmic learning models that run multiple CART models, then aggregate the results from those CART models to yield more accurate predictions on the data.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200" y="121600"/>
            <a:ext cx="2680649" cy="13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/>
        </p:nvSpPr>
        <p:spPr>
          <a:xfrm>
            <a:off x="752050" y="813350"/>
            <a:ext cx="7732800" cy="3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◍"/>
            </a:pPr>
            <a:r>
              <a:rPr b="1" lang="en" sz="1500">
                <a:solidFill>
                  <a:srgbClr val="FFFFFF"/>
                </a:solidFill>
              </a:rPr>
              <a:t>Bootstrap Aggregation (Bagging):</a:t>
            </a:r>
            <a:r>
              <a:rPr lang="en" sz="1500">
                <a:solidFill>
                  <a:srgbClr val="FFFFFF"/>
                </a:solidFill>
              </a:rPr>
              <a:t> Occurs whenever a training data set is drawn with replacement (bootstrapping) from an original data set n times.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FFFFFF"/>
                </a:solidFill>
              </a:rPr>
              <a:t>Each time, the sampled bootstrapped data is inputted into an individual CART model n times, with each individual model having the same weights.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FFFFFF"/>
                </a:solidFill>
              </a:rPr>
              <a:t>CART models in which bagging is deployed are typically referred to as </a:t>
            </a:r>
            <a:r>
              <a:rPr b="1" lang="en" sz="1500">
                <a:solidFill>
                  <a:srgbClr val="FFFFFF"/>
                </a:solidFill>
              </a:rPr>
              <a:t>Random Forests.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◍"/>
            </a:pPr>
            <a:r>
              <a:rPr b="1" lang="en" sz="1500">
                <a:solidFill>
                  <a:srgbClr val="FFFFFF"/>
                </a:solidFill>
              </a:rPr>
              <a:t>Boosting:</a:t>
            </a:r>
            <a:r>
              <a:rPr lang="en" sz="1500">
                <a:solidFill>
                  <a:srgbClr val="FFFFFF"/>
                </a:solidFill>
              </a:rPr>
              <a:t> Occurs when the training set remains constant, while the weights for each sample n are adjusted in accordance with the classification results from the previous CART model (n-1).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rgbClr val="FFFFFF"/>
                </a:solidFill>
              </a:rPr>
              <a:t>With boosting, the weights of the samples are continuously adjusted according to the error rate.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" name="Google Shape;231;p36"/>
          <p:cNvSpPr txBox="1"/>
          <p:nvPr>
            <p:ph idx="4294967295" type="title"/>
          </p:nvPr>
        </p:nvSpPr>
        <p:spPr>
          <a:xfrm>
            <a:off x="1177425" y="565700"/>
            <a:ext cx="7732800" cy="5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Formal Definitions on Boosting and Bagging</a:t>
            </a:r>
            <a:r>
              <a:rPr lang="en" sz="2400">
                <a:solidFill>
                  <a:schemeClr val="lt1"/>
                </a:solidFill>
              </a:rPr>
              <a:t>: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1955950" y="612500"/>
            <a:ext cx="61533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Applications for DEA: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112425" y="1572225"/>
            <a:ext cx="89052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50"/>
              <a:buFont typeface="Arial"/>
              <a:buChar char="◍"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Upon recording the efficiency scores from 2005-2009 for each factory, it is important to determine which features were most impactful in determining 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efficiency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. Knowing this information is useful in making future predictions on factory efficiency when the size of the data and computational requirements increase exponentially in the future.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50"/>
              <a:buFont typeface="Arial"/>
              <a:buChar char="◍"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In Python, a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Random Forest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Boosted 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machine learning model were constructed, in which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Capital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Labor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GIOV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were the in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dependent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variables and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Efficiciency_Per_Year 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was the dependent variable.</a:t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649" y="3607275"/>
            <a:ext cx="3970951" cy="7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2213950" y="3598150"/>
            <a:ext cx="1504800" cy="878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/>
          <p:nvPr/>
        </p:nvSpPr>
        <p:spPr>
          <a:xfrm>
            <a:off x="3718750" y="3598150"/>
            <a:ext cx="1163700" cy="87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/>
        </p:nvSpPr>
        <p:spPr>
          <a:xfrm>
            <a:off x="1116500" y="3278250"/>
            <a:ext cx="109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1"/>
                </a:solidFill>
              </a:rPr>
              <a:t>Data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1739350" y="4504900"/>
            <a:ext cx="22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Independent Variables</a:t>
            </a:r>
            <a:endParaRPr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3720550" y="4504900"/>
            <a:ext cx="22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ependent Variable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5362100" y="3517725"/>
            <a:ext cx="3400800" cy="9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◍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Once the machine learning models were constructed, the results were evaluated.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088" y="1165825"/>
            <a:ext cx="2199600" cy="22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000" y="1174738"/>
            <a:ext cx="2141075" cy="22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>
            <p:ph idx="4294967295" type="title"/>
          </p:nvPr>
        </p:nvSpPr>
        <p:spPr>
          <a:xfrm>
            <a:off x="933875" y="2694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Results</a:t>
            </a:r>
            <a:r>
              <a:rPr b="1" lang="en" sz="2200">
                <a:solidFill>
                  <a:schemeClr val="lt1"/>
                </a:solidFill>
              </a:rPr>
              <a:t>:</a:t>
            </a:r>
            <a:r>
              <a:rPr b="1" lang="en" sz="2200"/>
              <a:t>:</a:t>
            </a:r>
            <a:endParaRPr b="1" sz="2200"/>
          </a:p>
        </p:txBody>
      </p:sp>
      <p:sp>
        <p:nvSpPr>
          <p:cNvPr id="252" name="Google Shape;252;p38"/>
          <p:cNvSpPr txBox="1"/>
          <p:nvPr>
            <p:ph idx="4294967295" type="title"/>
          </p:nvPr>
        </p:nvSpPr>
        <p:spPr>
          <a:xfrm>
            <a:off x="4199100" y="456800"/>
            <a:ext cx="33765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</a:rPr>
              <a:t>Random</a:t>
            </a:r>
            <a:r>
              <a:rPr lang="en" sz="1500" u="sng">
                <a:solidFill>
                  <a:schemeClr val="lt1"/>
                </a:solidFill>
              </a:rPr>
              <a:t> Forest Model</a:t>
            </a:r>
            <a:endParaRPr b="1" sz="1500" u="sng"/>
          </a:p>
        </p:txBody>
      </p:sp>
      <p:sp>
        <p:nvSpPr>
          <p:cNvPr id="253" name="Google Shape;253;p38"/>
          <p:cNvSpPr txBox="1"/>
          <p:nvPr>
            <p:ph idx="4294967295" type="title"/>
          </p:nvPr>
        </p:nvSpPr>
        <p:spPr>
          <a:xfrm>
            <a:off x="6899800" y="692300"/>
            <a:ext cx="2714100" cy="4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lt1"/>
                </a:solidFill>
              </a:rPr>
              <a:t>Boosted </a:t>
            </a:r>
            <a:r>
              <a:rPr lang="en" sz="1500" u="sng">
                <a:solidFill>
                  <a:schemeClr val="lt1"/>
                </a:solidFill>
              </a:rPr>
              <a:t>Model</a:t>
            </a:r>
            <a:endParaRPr sz="1500" u="sng">
              <a:solidFill>
                <a:schemeClr val="lt1"/>
              </a:solidFill>
            </a:endParaRPr>
          </a:p>
        </p:txBody>
      </p:sp>
      <p:sp>
        <p:nvSpPr>
          <p:cNvPr id="254" name="Google Shape;254;p38"/>
          <p:cNvSpPr txBox="1"/>
          <p:nvPr>
            <p:ph idx="4294967295" type="subTitle"/>
          </p:nvPr>
        </p:nvSpPr>
        <p:spPr>
          <a:xfrm>
            <a:off x="400475" y="891750"/>
            <a:ext cx="3523200" cy="3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50"/>
              <a:buChar char="◍"/>
            </a:pPr>
            <a:r>
              <a:rPr lang="en" sz="1350">
                <a:solidFill>
                  <a:schemeClr val="lt1"/>
                </a:solidFill>
              </a:rPr>
              <a:t>The R-squared is a common measure used to evaluate the goodness of fit for machine learning models. The larger R-squared is, the better the fit for that ML model.</a:t>
            </a:r>
            <a:endParaRPr sz="135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</a:endParaRPr>
          </a:p>
          <a:p>
            <a:pPr indent="-314325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50"/>
              <a:buChar char="◍"/>
            </a:pPr>
            <a:r>
              <a:rPr lang="en" sz="1350">
                <a:solidFill>
                  <a:schemeClr val="lt1"/>
                </a:solidFill>
              </a:rPr>
              <a:t>The R-Squared for the Random Forest and Boosted Model were as follows:</a:t>
            </a:r>
            <a:endParaRPr sz="1350">
              <a:solidFill>
                <a:schemeClr val="lt1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</a:pPr>
            <a:r>
              <a:rPr b="1" lang="en" sz="1350">
                <a:solidFill>
                  <a:schemeClr val="lt1"/>
                </a:solidFill>
              </a:rPr>
              <a:t>Random Forest: </a:t>
            </a:r>
            <a:r>
              <a:rPr lang="en" sz="1350">
                <a:solidFill>
                  <a:schemeClr val="lt1"/>
                </a:solidFill>
              </a:rPr>
              <a:t>R-squared = 0.758</a:t>
            </a:r>
            <a:endParaRPr sz="1350">
              <a:solidFill>
                <a:schemeClr val="lt1"/>
              </a:solidFill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Char char="○"/>
            </a:pPr>
            <a:r>
              <a:rPr b="1" lang="en" sz="1350">
                <a:solidFill>
                  <a:schemeClr val="lt1"/>
                </a:solidFill>
              </a:rPr>
              <a:t>Boosting</a:t>
            </a:r>
            <a:r>
              <a:rPr b="1" lang="en" sz="1350">
                <a:solidFill>
                  <a:schemeClr val="lt1"/>
                </a:solidFill>
              </a:rPr>
              <a:t>: </a:t>
            </a:r>
            <a:r>
              <a:rPr lang="en" sz="1350">
                <a:solidFill>
                  <a:schemeClr val="lt1"/>
                </a:solidFill>
              </a:rPr>
              <a:t>R-squared = 0.718</a:t>
            </a:r>
            <a:endParaRPr sz="135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</a:endParaRPr>
          </a:p>
          <a:p>
            <a:pPr indent="-314325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50"/>
              <a:buChar char="◍"/>
            </a:pPr>
            <a:r>
              <a:rPr lang="en" sz="1350">
                <a:solidFill>
                  <a:schemeClr val="lt1"/>
                </a:solidFill>
              </a:rPr>
              <a:t>Because the R-squared for the </a:t>
            </a:r>
            <a:r>
              <a:rPr b="1" lang="en" sz="1350">
                <a:solidFill>
                  <a:schemeClr val="lt1"/>
                </a:solidFill>
              </a:rPr>
              <a:t>Random Forest </a:t>
            </a:r>
            <a:r>
              <a:rPr lang="en" sz="1350">
                <a:solidFill>
                  <a:schemeClr val="lt1"/>
                </a:solidFill>
              </a:rPr>
              <a:t>model is larger, it is recommended that this model be deployed when predicting for factory efficiency.</a:t>
            </a:r>
            <a:endParaRPr sz="1350">
              <a:solidFill>
                <a:schemeClr val="lt1"/>
              </a:solidFill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4264875" y="3665475"/>
            <a:ext cx="447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are not a lot of features in the data set; however,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GIOV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 the most important feature in determining factory efficiency.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0" y="361950"/>
            <a:ext cx="8368200" cy="5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Conclusions and Limitations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325" y="988950"/>
            <a:ext cx="5163899" cy="357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1952625" y="714300"/>
            <a:ext cx="64863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and </a:t>
            </a:r>
            <a:r>
              <a:rPr b="1" lang="en"/>
              <a:t>Limitations of DEA:</a:t>
            </a:r>
            <a:endParaRPr b="1"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247175" y="1584325"/>
            <a:ext cx="8368200" cy="3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• It was not necessary to rank anything in the analysis, as DEA is ineffective as a criteria for benchmarks and rankings.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• Evaluating factory 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fficiency was the only objective in the linear programming problem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. DEA is not as effective for solving multi-objective linear programming problems.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•There was a sufficient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amount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of information that was initially given. DEA requires a lot of information on business inputs and outputs in providing an effective measure for business efficiency.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•The process of selecting the inputs and outputs necessary for calculating the efficiency scores was objective and not arbitrary.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1980550" y="673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Business Problem:</a:t>
            </a:r>
            <a:endParaRPr b="1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257575" y="1789750"/>
            <a:ext cx="8759400" cy="30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77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20"/>
              <a:buChar char="◍"/>
            </a:pPr>
            <a:r>
              <a:rPr lang="en" sz="1420"/>
              <a:t>A consultancy firm advising the Chinese government on the </a:t>
            </a:r>
            <a:r>
              <a:rPr lang="en" sz="1420"/>
              <a:t>procurement</a:t>
            </a:r>
            <a:r>
              <a:rPr lang="en" sz="1420"/>
              <a:t> of manufactured goods, is developing a </a:t>
            </a:r>
            <a:r>
              <a:rPr lang="en" sz="1420"/>
              <a:t>scalable</a:t>
            </a:r>
            <a:r>
              <a:rPr lang="en" sz="1420"/>
              <a:t> mechanism for measuring the efficiency of factories across Chinese provinces.</a:t>
            </a:r>
            <a:endParaRPr sz="1420"/>
          </a:p>
          <a:p>
            <a:pPr indent="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20"/>
          </a:p>
          <a:p>
            <a:pPr indent="-31877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20"/>
              <a:buChar char="◍"/>
            </a:pPr>
            <a:r>
              <a:rPr lang="en" sz="1420"/>
              <a:t>The consultancy firm would like to utilize this mechanism for identifying which factories were the least efficient, and whether efficiency for those factories </a:t>
            </a:r>
            <a:r>
              <a:rPr lang="en" sz="1420"/>
              <a:t>improved over time.</a:t>
            </a:r>
            <a:endParaRPr sz="1420"/>
          </a:p>
          <a:p>
            <a:pPr indent="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20"/>
          </a:p>
          <a:p>
            <a:pPr indent="-31877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20"/>
              <a:buChar char="◍"/>
            </a:pPr>
            <a:r>
              <a:rPr lang="en" sz="1420"/>
              <a:t>Procurement contracts with the Chinese government are renewed every 5 years. At the end of every 5 years, the Chinese government assesses whether to renew its procurement contracts.</a:t>
            </a:r>
            <a:endParaRPr sz="1420"/>
          </a:p>
          <a:p>
            <a:pPr indent="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20"/>
          </a:p>
          <a:p>
            <a:pPr indent="-318770" lvl="0" marL="45720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20"/>
              <a:buChar char="◍"/>
            </a:pPr>
            <a:r>
              <a:rPr lang="en" sz="1420"/>
              <a:t>The Chinese government intends to utilize measurements on efficiency as a factor in its general criteria for assessing whether to renew its procurement contracts with factories.</a:t>
            </a:r>
            <a:endParaRPr sz="142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200" y="-7925"/>
            <a:ext cx="2394800" cy="15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1952625" y="430275"/>
            <a:ext cx="4561500" cy="9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Recommendations: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71225" y="1496025"/>
            <a:ext cx="8961000" cy="3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◍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Using DEA to calculate the efficiency scores can be a powerful tool for establishing objective criteria necessary for deciding whether or not to renew a procurement contract with a given factory.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◍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More information is needed for improving the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comprehensiveness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of DEA in scoring for factory efficiency.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◍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When utilizing DEA to calculate the efficiency scores, GIOV (output) is the most important determinant of factory efficiency. There also appears to be a strong relationship between economic development and efficiency.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◍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As the factories in Tianjin and Shandong provinces were consistent in their efficiency, it is recommended that the Chinese government renew its procurement contracts with the factories in those provinces.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◍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There are other considerations besides efficiency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. Therefore, the efficiency scores should be just part of a holistic criteria necessary for deciding whether to renew a procurement contract.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875" y="68400"/>
            <a:ext cx="1668349" cy="12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idx="4294967295" type="title"/>
          </p:nvPr>
        </p:nvSpPr>
        <p:spPr>
          <a:xfrm>
            <a:off x="1316125" y="242450"/>
            <a:ext cx="7360200" cy="5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 for listening to this presentation!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50" y="886300"/>
            <a:ext cx="5839574" cy="38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idx="4294967295" type="body"/>
          </p:nvPr>
        </p:nvSpPr>
        <p:spPr>
          <a:xfrm>
            <a:off x="492775" y="318725"/>
            <a:ext cx="8254200" cy="4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Submission Details: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Group Members</a:t>
            </a:r>
            <a:r>
              <a:rPr b="1" lang="en" sz="1800">
                <a:solidFill>
                  <a:schemeClr val="lt1"/>
                </a:solidFill>
              </a:rPr>
              <a:t>:</a:t>
            </a:r>
            <a:endParaRPr b="1" sz="18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Daniel Hom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Moiz Sadiq Awan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Project </a:t>
            </a:r>
            <a:r>
              <a:rPr b="1" lang="en" sz="1800">
                <a:solidFill>
                  <a:schemeClr val="lt1"/>
                </a:solidFill>
              </a:rPr>
              <a:t>Documentation</a:t>
            </a:r>
            <a:r>
              <a:rPr b="1" lang="en" sz="1800">
                <a:solidFill>
                  <a:schemeClr val="lt1"/>
                </a:solidFill>
              </a:rPr>
              <a:t>:</a:t>
            </a:r>
            <a:endParaRPr b="1" sz="18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EconomyLong.xlsx (The data set used for the DEA model in this analysis)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Microsoft Excel File for </a:t>
            </a:r>
            <a:r>
              <a:rPr lang="en" sz="1500">
                <a:solidFill>
                  <a:schemeClr val="lt1"/>
                </a:solidFill>
              </a:rPr>
              <a:t>construction</a:t>
            </a:r>
            <a:r>
              <a:rPr lang="en" sz="1500">
                <a:solidFill>
                  <a:schemeClr val="lt1"/>
                </a:solidFill>
              </a:rPr>
              <a:t> of basic DEA model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Final Scaled DEA model in Python ipynb file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PowerPoint Business Presentation Slides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Roles:</a:t>
            </a:r>
            <a:endParaRPr b="1" sz="18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C</a:t>
            </a:r>
            <a:r>
              <a:rPr lang="en" sz="1500">
                <a:solidFill>
                  <a:schemeClr val="lt1"/>
                </a:solidFill>
              </a:rPr>
              <a:t>onstruction of basic DEA model in Excel (Moiz Sadiq Awan)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Construction of DEA model in Python (</a:t>
            </a:r>
            <a:r>
              <a:rPr lang="en" sz="1500">
                <a:solidFill>
                  <a:schemeClr val="lt1"/>
                </a:solidFill>
              </a:rPr>
              <a:t>Moiz Sadiq Awan)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Creation and Edits of the Slides (Daniel Hom)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Machine Learning and Data Visualization  Analysis (Moiz Sadiq Awan &amp; Daniel Hom)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Debugging, Editing, and Formatting of DEA models in Python and Excel (Daniel Hom)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Images Cited</a:t>
            </a:r>
            <a:endParaRPr u="sng">
              <a:solidFill>
                <a:srgbClr val="000000"/>
              </a:solidFill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386575" y="962100"/>
            <a:ext cx="85416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You, Tracy, and Raemin Zhang. “40 Beautiful Places to Visit in China.” </a:t>
            </a:r>
            <a:r>
              <a:rPr i="1" lang="en" sz="1300"/>
              <a:t>CNN</a:t>
            </a:r>
            <a:r>
              <a:rPr lang="en" sz="1300"/>
              <a:t>, Cable News Network, 12 July 2017, https://www.cnn.com/travel/article/china-beautiful-places/index.html.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“China Provincial Map.” </a:t>
            </a:r>
            <a:r>
              <a:rPr i="1" lang="en" sz="1300"/>
              <a:t>China Provincial Map, Map of China Provinces, China Maps</a:t>
            </a:r>
            <a:r>
              <a:rPr lang="en" sz="1300"/>
              <a:t>, http://worldtourguidetravels.com/china-maps/china-provincial-map.html.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Schiller, Jakob. “China's Stunning Terraced Rice Paddies Woke up like This.” </a:t>
            </a:r>
            <a:r>
              <a:rPr i="1" lang="en" sz="1300"/>
              <a:t>Wired</a:t>
            </a:r>
            <a:r>
              <a:rPr lang="en" sz="1300"/>
              <a:t>, Conde Nast, 15 July 2015, https://www.wired.com/2015/07/thierry-bornier-rice-paddies/.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Sarmah, Bhaskarjit. “Introduction to Data Envelopment Analysis in R.” </a:t>
            </a:r>
            <a:r>
              <a:rPr i="1" lang="en" sz="1300"/>
              <a:t>Medium</a:t>
            </a:r>
            <a:r>
              <a:rPr lang="en" sz="1300"/>
              <a:t>, Analytics Vidhya, 15 Sept. 2018, https://medium.com/analytics-vidhya/introduction-to-data-envelopment-analysis-in-r-773745549d6a.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Macrovector. “House Construction Cartoon Vector Image on VectorStock.” </a:t>
            </a:r>
            <a:r>
              <a:rPr i="1" lang="en" sz="1300"/>
              <a:t>VectorStock</a:t>
            </a:r>
            <a:r>
              <a:rPr lang="en" sz="1300"/>
              <a:t>, 28 Jan. 2016, https://www.vectorstock.com/royalty-free-vector/house-construction-cartoon-vector-7406182.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“Animated House #1752456 (License: Personal Use).” </a:t>
            </a:r>
            <a:r>
              <a:rPr i="1" lang="en" sz="1300"/>
              <a:t>Animate Houses - Clip Art Library</a:t>
            </a:r>
            <a:r>
              <a:rPr lang="en" sz="1300"/>
              <a:t>, http://clipart-library.com/clipart/8TzrEk7Rc.htm. 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Images Cited</a:t>
            </a:r>
            <a:endParaRPr/>
          </a:p>
        </p:txBody>
      </p:sp>
      <p:sp>
        <p:nvSpPr>
          <p:cNvPr id="297" name="Google Shape;297;p45"/>
          <p:cNvSpPr txBox="1"/>
          <p:nvPr/>
        </p:nvSpPr>
        <p:spPr>
          <a:xfrm>
            <a:off x="489225" y="925575"/>
            <a:ext cx="84228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“Beautiful Bamboo Forests [40 Pics]: Fast Growing Plants, Bamboo Forest, Growing Plants.” </a:t>
            </a:r>
            <a:r>
              <a:rPr i="1" lang="en" sz="1300"/>
              <a:t>Pinterest</a:t>
            </a:r>
            <a:r>
              <a:rPr lang="en" sz="1300"/>
              <a:t>, https://www.pinterest.com/pin/106327241175339324/.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Sharma, Mathanraj. “Fundamentals of Classification and Regression Trees (CART).” </a:t>
            </a:r>
            <a:r>
              <a:rPr i="1" lang="en" sz="1300"/>
              <a:t>Medium</a:t>
            </a:r>
            <a:r>
              <a:rPr lang="en" sz="1300"/>
              <a:t>, Medium, 22 Aug. 2019, https://mathanrajsharma.medium.com/fundamentals-of-classification-and-regression-trees-cart-e9af0b152503.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“Chinese Garden Design: Tips for Creating Chinese Gardens.” </a:t>
            </a:r>
            <a:r>
              <a:rPr i="1" lang="en" sz="1300"/>
              <a:t>Diverse Garden</a:t>
            </a:r>
            <a:r>
              <a:rPr lang="en" sz="1300"/>
              <a:t>, 4 Apr. 2018, https://www.diversegarden.com/special/spaces/creating-chinese-gardens.htm.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Nguyen, Van. “3 Biggest Limitations of Magento Related Products Need Fixing.” </a:t>
            </a:r>
            <a:r>
              <a:rPr i="1" lang="en" sz="1300"/>
              <a:t>BSS Commerce - Full Services e-Commerce Solution Provider</a:t>
            </a:r>
            <a:r>
              <a:rPr lang="en" sz="1300"/>
              <a:t>, 14 Sept. 2021, https://bsscommerce.com/blog/3-biggest-limitations-of-related-product-in-magento-2/.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“Hainan.” </a:t>
            </a:r>
            <a:r>
              <a:rPr i="1" lang="en" sz="1300"/>
              <a:t>Wikipedia</a:t>
            </a:r>
            <a:r>
              <a:rPr lang="en" sz="1300"/>
              <a:t>, Wikimedia Foundation, 14 Dec. 2021, https://en.wikipedia.org/wiki/Hainan#/media/File:%E4%B8%89%E4%BA%9A%E5%A4%A7%E5%B0%8F%E6%B4%9E%E5%A4%A9%E6%99%AF%E5%8C%BA%E9%A3%8E%E5%85%89_-_panoramio_(20).jpg. 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457200" y="282184"/>
            <a:ext cx="8229600" cy="5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Works </a:t>
            </a:r>
            <a:r>
              <a:rPr lang="en" u="sng">
                <a:solidFill>
                  <a:srgbClr val="000000"/>
                </a:solidFill>
              </a:rPr>
              <a:t>Cited</a:t>
            </a:r>
            <a:endParaRPr/>
          </a:p>
        </p:txBody>
      </p:sp>
      <p:sp>
        <p:nvSpPr>
          <p:cNvPr id="303" name="Google Shape;303;p46"/>
          <p:cNvSpPr txBox="1"/>
          <p:nvPr/>
        </p:nvSpPr>
        <p:spPr>
          <a:xfrm>
            <a:off x="224400" y="907675"/>
            <a:ext cx="86952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Vicente Coll-Serrano, Vicente Bolos. “Economylong: Data: Wang and Lan (2011). in Dear: Conventional and Fuzzy Data Envelopment Analysis.” </a:t>
            </a:r>
            <a:r>
              <a:rPr i="1" lang="en"/>
              <a:t>EconomyLong: Data: Wang and Lan (2011). in DeaR: Conventional and Fuzzy Data Envelopment Analysis</a:t>
            </a:r>
            <a:r>
              <a:rPr lang="en"/>
              <a:t>, 16 Nov. 2021, https://rdrr.io/cran/deaR/man/EconomyLong.html. </a:t>
            </a:r>
            <a:endParaRPr/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Hwang, Shiuh-Nan, et al. </a:t>
            </a:r>
            <a:r>
              <a:rPr i="1" lang="en"/>
              <a:t>SpringerLink</a:t>
            </a:r>
            <a:r>
              <a:rPr lang="en"/>
              <a:t>. Vol. 239, Springer Science+Business Media LLC, 2016. </a:t>
            </a:r>
            <a:endParaRPr>
              <a:solidFill>
                <a:srgbClr val="555555"/>
              </a:solidFill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Oh, Seog-Chan, and Alfred J. Hildreth. Analytics for Smart Energy Management Manufacturing: Tools and Applications for Sustainable Manufacturing. Springer, 2016. </a:t>
            </a:r>
            <a:endParaRPr/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Zhu, Joe. Data Envelopment Analysis: A Handbook of Empirical Studies and Applications. Vol. 238, SPRINGER, 2016. </a:t>
            </a:r>
            <a:endParaRPr/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Handbook on Data Envelopment Analysis, edited by William W. Cooper, et al., Springer, 2011. ProQuest Ebook Central,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https://ebookcentral.proquest.com/lib/wisc/detail.action?docID=798551</a:t>
            </a:r>
            <a:r>
              <a:rPr lang="en"/>
              <a:t>.</a:t>
            </a:r>
            <a:endParaRPr/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4294967295" type="title"/>
          </p:nvPr>
        </p:nvSpPr>
        <p:spPr>
          <a:xfrm>
            <a:off x="250675" y="2163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Data Structure and Collection:</a:t>
            </a:r>
            <a:r>
              <a:rPr b="1" lang="en"/>
              <a:t>:</a:t>
            </a:r>
            <a:endParaRPr b="1"/>
          </a:p>
        </p:txBody>
      </p:sp>
      <p:sp>
        <p:nvSpPr>
          <p:cNvPr id="145" name="Google Shape;145;p24"/>
          <p:cNvSpPr txBox="1"/>
          <p:nvPr>
            <p:ph idx="4294967295" type="body"/>
          </p:nvPr>
        </p:nvSpPr>
        <p:spPr>
          <a:xfrm>
            <a:off x="3500525" y="857700"/>
            <a:ext cx="5252700" cy="4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◍"/>
            </a:pPr>
            <a:r>
              <a:rPr lang="en" sz="1400">
                <a:solidFill>
                  <a:schemeClr val="lt1"/>
                </a:solidFill>
              </a:rPr>
              <a:t>From fiscal years 2005-2009, data was collected on </a:t>
            </a:r>
            <a:r>
              <a:rPr lang="en" sz="1400">
                <a:solidFill>
                  <a:schemeClr val="lt1"/>
                </a:solidFill>
              </a:rPr>
              <a:t>factories</a:t>
            </a:r>
            <a:r>
              <a:rPr lang="en" sz="1400">
                <a:solidFill>
                  <a:schemeClr val="lt1"/>
                </a:solidFill>
              </a:rPr>
              <a:t> across </a:t>
            </a:r>
            <a:r>
              <a:rPr lang="en" sz="1400" u="sng">
                <a:solidFill>
                  <a:schemeClr val="lt1"/>
                </a:solidFill>
              </a:rPr>
              <a:t>31</a:t>
            </a:r>
            <a:r>
              <a:rPr lang="en" sz="1400">
                <a:solidFill>
                  <a:schemeClr val="lt1"/>
                </a:solidFill>
              </a:rPr>
              <a:t> Chinese provinces.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◍"/>
            </a:pPr>
            <a:r>
              <a:rPr lang="en" sz="1400">
                <a:solidFill>
                  <a:schemeClr val="lt1"/>
                </a:solidFill>
              </a:rPr>
              <a:t>The final data set </a:t>
            </a:r>
            <a:r>
              <a:rPr lang="en" sz="1400">
                <a:solidFill>
                  <a:schemeClr val="lt1"/>
                </a:solidFill>
              </a:rPr>
              <a:t>consisted</a:t>
            </a:r>
            <a:r>
              <a:rPr lang="en" sz="1400">
                <a:solidFill>
                  <a:schemeClr val="lt1"/>
                </a:solidFill>
              </a:rPr>
              <a:t> of approximately 155 data entries.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◍"/>
            </a:pPr>
            <a:r>
              <a:rPr lang="en" sz="1400">
                <a:solidFill>
                  <a:schemeClr val="lt1"/>
                </a:solidFill>
              </a:rPr>
              <a:t>The data collected pertained to the following variables: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" sz="1400">
                <a:solidFill>
                  <a:schemeClr val="lt1"/>
                </a:solidFill>
              </a:rPr>
              <a:t>DMUs: </a:t>
            </a:r>
            <a:r>
              <a:rPr lang="en" sz="1400">
                <a:solidFill>
                  <a:schemeClr val="lt1"/>
                </a:solidFill>
              </a:rPr>
              <a:t>The province where a particular factory is located.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" sz="1400">
                <a:solidFill>
                  <a:schemeClr val="lt1"/>
                </a:solidFill>
              </a:rPr>
              <a:t>Period:</a:t>
            </a:r>
            <a:r>
              <a:rPr lang="en" sz="1400">
                <a:solidFill>
                  <a:schemeClr val="lt1"/>
                </a:solidFill>
              </a:rPr>
              <a:t> Fiscal Year (2005-2009)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" sz="1400">
                <a:solidFill>
                  <a:schemeClr val="lt1"/>
                </a:solidFill>
              </a:rPr>
              <a:t>Labor: </a:t>
            </a:r>
            <a:r>
              <a:rPr lang="en" sz="1400">
                <a:solidFill>
                  <a:schemeClr val="lt1"/>
                </a:solidFill>
              </a:rPr>
              <a:t>Annual average employed persons (in 10,000 persons)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" sz="1400">
                <a:solidFill>
                  <a:schemeClr val="lt1"/>
                </a:solidFill>
              </a:rPr>
              <a:t>Capital: </a:t>
            </a:r>
            <a:r>
              <a:rPr lang="en" sz="1400">
                <a:solidFill>
                  <a:schemeClr val="lt1"/>
                </a:solidFill>
              </a:rPr>
              <a:t>Total factory assets (in 100 million RMB)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" sz="1400">
                <a:solidFill>
                  <a:schemeClr val="lt1"/>
                </a:solidFill>
              </a:rPr>
              <a:t>GIOV: </a:t>
            </a:r>
            <a:r>
              <a:rPr lang="en" sz="1400">
                <a:solidFill>
                  <a:schemeClr val="lt1"/>
                </a:solidFill>
              </a:rPr>
              <a:t>Gross industrial output value (in 100 million RMB)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◍"/>
            </a:pPr>
            <a:r>
              <a:rPr lang="en" sz="1400">
                <a:solidFill>
                  <a:schemeClr val="lt1"/>
                </a:solidFill>
              </a:rPr>
              <a:t>Once data on these variables had been collected, it was then inputted into Python, in order to scale utilization of </a:t>
            </a:r>
            <a:r>
              <a:rPr b="1" lang="en" sz="1400">
                <a:solidFill>
                  <a:schemeClr val="lt1"/>
                </a:solidFill>
              </a:rPr>
              <a:t>DEA</a:t>
            </a:r>
            <a:r>
              <a:rPr lang="en" sz="1400">
                <a:solidFill>
                  <a:schemeClr val="lt1"/>
                </a:solidFill>
              </a:rPr>
              <a:t> in </a:t>
            </a:r>
            <a:r>
              <a:rPr lang="en" sz="1400">
                <a:solidFill>
                  <a:schemeClr val="lt1"/>
                </a:solidFill>
              </a:rPr>
              <a:t>measuring the overall efficiency for each factory in a particular year.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50" y="2102250"/>
            <a:ext cx="3080875" cy="19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600" y="1555150"/>
            <a:ext cx="5752801" cy="29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515625" y="465775"/>
            <a:ext cx="8368200" cy="8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Introduction and Application of Decision Envelopment Analysis: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1928350" y="657525"/>
            <a:ext cx="69228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Envelopment Analysis:</a:t>
            </a:r>
            <a:endParaRPr b="1"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64075" y="1724625"/>
            <a:ext cx="8927400" cy="32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350"/>
              <a:buFont typeface="Arial"/>
              <a:buChar char="◍"/>
            </a:pPr>
            <a:r>
              <a:rPr b="1" lang="en" sz="1350">
                <a:latin typeface="Arial"/>
                <a:ea typeface="Arial"/>
                <a:cs typeface="Arial"/>
                <a:sym typeface="Arial"/>
              </a:rPr>
              <a:t>Multi-Attribute Decision Making (MADM): </a:t>
            </a:r>
            <a:r>
              <a:rPr lang="en" sz="1350">
                <a:latin typeface="Arial"/>
                <a:ea typeface="Arial"/>
                <a:cs typeface="Arial"/>
                <a:sym typeface="Arial"/>
              </a:rPr>
              <a:t>Refers to problems with </a:t>
            </a:r>
            <a:r>
              <a:rPr lang="en" sz="1350" u="sng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" sz="1350">
                <a:latin typeface="Arial"/>
                <a:ea typeface="Arial"/>
                <a:cs typeface="Arial"/>
                <a:sym typeface="Arial"/>
              </a:rPr>
              <a:t> alternatives that are assessed against </a:t>
            </a:r>
            <a:r>
              <a:rPr lang="en" sz="1350" u="sng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350">
                <a:latin typeface="Arial"/>
                <a:ea typeface="Arial"/>
                <a:cs typeface="Arial"/>
                <a:sym typeface="Arial"/>
              </a:rPr>
              <a:t> criteria. The results from MADM are used to score or rank alternatives.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350"/>
              <a:buFont typeface="Arial"/>
              <a:buChar char="◍"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During the process of making business decisions, scoring is a prominent heuristic for evaluating alternatives.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350"/>
              <a:buFont typeface="Arial"/>
              <a:buChar char="◍"/>
            </a:pPr>
            <a:r>
              <a:rPr b="1" lang="en" sz="1350">
                <a:latin typeface="Arial"/>
                <a:ea typeface="Arial"/>
                <a:cs typeface="Arial"/>
                <a:sym typeface="Arial"/>
              </a:rPr>
              <a:t>Data Envelopment Analysis (DEA): </a:t>
            </a:r>
            <a:r>
              <a:rPr lang="en" sz="1350">
                <a:latin typeface="Arial"/>
                <a:ea typeface="Arial"/>
                <a:cs typeface="Arial"/>
                <a:sym typeface="Arial"/>
              </a:rPr>
              <a:t>A specific subgroup of MADM that is used for scoring business efficiency, based upon the inputs and outputs for that business.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5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350"/>
              <a:buFont typeface="Arial"/>
              <a:buChar char="◍"/>
            </a:pPr>
            <a:r>
              <a:rPr lang="en" sz="1350">
                <a:latin typeface="Arial"/>
                <a:ea typeface="Arial"/>
                <a:cs typeface="Arial"/>
                <a:sym typeface="Arial"/>
              </a:rPr>
              <a:t>Applications of DEA have a lot of value in the manufacturing sector, where it is used to assess the efficiency of factories.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65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384" y="106176"/>
            <a:ext cx="2040417" cy="123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24475" y="-4175"/>
            <a:ext cx="52449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DEA for </a:t>
            </a:r>
            <a:r>
              <a:rPr b="1" lang="en"/>
              <a:t>Assessing Factory</a:t>
            </a:r>
            <a:r>
              <a:rPr b="1" lang="en"/>
              <a:t> Efficiency?</a:t>
            </a:r>
            <a:endParaRPr b="1"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0" y="1813075"/>
            <a:ext cx="9144000" cy="33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◍"/>
            </a:pPr>
            <a:r>
              <a:rPr lang="en" sz="1300"/>
              <a:t>DEA is viewed as a fair and impartial mechanism for evaluating factory efficiency.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◍"/>
            </a:pPr>
            <a:r>
              <a:rPr lang="en" sz="1300"/>
              <a:t>DEA will be easy to interpret and explain to Chinese officials when making critical business decisions.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◍"/>
            </a:pPr>
            <a:r>
              <a:rPr lang="en" sz="1300"/>
              <a:t>The structure of the data collected on factory </a:t>
            </a:r>
            <a:r>
              <a:rPr lang="en" sz="1300"/>
              <a:t>efficiency is conducive to being inputted into a DEA model.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◍"/>
            </a:pPr>
            <a:r>
              <a:rPr lang="en" sz="1300"/>
              <a:t>Deployment of a DEA model can easily be scaled up to provide the efficiency scores from 2005-2009, for each of the 31 factories from within the data set.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2987750" y="-121325"/>
            <a:ext cx="5999400" cy="94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the Inputs and Outputs</a:t>
            </a:r>
            <a:r>
              <a:rPr b="1" lang="en"/>
              <a:t>:</a:t>
            </a:r>
            <a:endParaRPr b="1"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2485350" y="898975"/>
            <a:ext cx="6577800" cy="4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◍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To create a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scalable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DEA model that scores the efficiency for each factory from within the data set, it was first important to upload the data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onto a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Jupyter Notebook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in preparation for analysis.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◍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After the data was uploaded onto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, the inputs and outputs for the DEA were selected as follows: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b="1" lang="en" sz="13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Inputs (in green):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 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300"/>
              <a:buFont typeface="Arial"/>
              <a:buChar char="■"/>
            </a:pPr>
            <a:r>
              <a:rPr b="1" lang="en" sz="13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Capital (in 100 million RMB)</a:t>
            </a:r>
            <a:endParaRPr b="1" sz="1300">
              <a:solidFill>
                <a:srgbClr val="0F9D5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300"/>
              <a:buFont typeface="Arial"/>
              <a:buChar char="■"/>
            </a:pPr>
            <a:r>
              <a:rPr b="1" lang="en" sz="13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Labor </a:t>
            </a:r>
            <a:r>
              <a:rPr b="1" lang="en" sz="13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(in 10,000 persons)</a:t>
            </a:r>
            <a:endParaRPr b="1" sz="13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Outputs (in blue): </a:t>
            </a:r>
            <a:endParaRPr b="1" sz="13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Font typeface="Arial"/>
              <a:buChar char="■"/>
            </a:pPr>
            <a:r>
              <a:rPr b="1" lang="en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Gross Industrial Output Value (GIOV) </a:t>
            </a:r>
            <a:r>
              <a:rPr b="1" lang="en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(in 100 million RMB)</a:t>
            </a:r>
            <a:endParaRPr b="1" sz="13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◍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Capital and Labor were selected as the inputs because they were the resources used to generate the output.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◍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GIOV was selected as the output since it refers to the amount produced by each factory.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◍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Once the inputs and outputs were selected, a DEA model that generated the efficiency scores for each factory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from 2005-2009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was constructed.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50" y="2640925"/>
            <a:ext cx="2067376" cy="132408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/>
          <p:nvPr/>
        </p:nvSpPr>
        <p:spPr>
          <a:xfrm>
            <a:off x="1170600" y="2576363"/>
            <a:ext cx="744300" cy="14532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1914900" y="2576375"/>
            <a:ext cx="577800" cy="1453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1246800" y="4029575"/>
            <a:ext cx="74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</a:rPr>
              <a:t>Inputs</a:t>
            </a:r>
            <a:endParaRPr b="1" sz="1300">
              <a:solidFill>
                <a:srgbClr val="38761D"/>
              </a:solidFill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1838700" y="4029575"/>
            <a:ext cx="83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</a:rPr>
              <a:t>Outputs</a:t>
            </a:r>
            <a:endParaRPr b="1" sz="1300">
              <a:solidFill>
                <a:srgbClr val="0000FF"/>
              </a:solidFill>
            </a:endParaRPr>
          </a:p>
        </p:txBody>
      </p:sp>
      <p:sp>
        <p:nvSpPr>
          <p:cNvPr id="177" name="Google Shape;177;p28"/>
          <p:cNvSpPr txBox="1"/>
          <p:nvPr>
            <p:ph type="title"/>
          </p:nvPr>
        </p:nvSpPr>
        <p:spPr>
          <a:xfrm>
            <a:off x="389388" y="1481675"/>
            <a:ext cx="2418300" cy="94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2"/>
                </a:solidFill>
              </a:rPr>
              <a:t>Inputs and Outputs</a:t>
            </a:r>
            <a:endParaRPr b="1" sz="17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24475" y="72025"/>
            <a:ext cx="5404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of the DEA Model onto Python:</a:t>
            </a:r>
            <a:endParaRPr b="1"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0" y="1889275"/>
            <a:ext cx="91440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◍"/>
            </a:pPr>
            <a:r>
              <a:rPr lang="en" sz="1300"/>
              <a:t>To construct a linear model for DEA, it was first important to </a:t>
            </a:r>
            <a:r>
              <a:rPr lang="en" sz="1300"/>
              <a:t>import </a:t>
            </a:r>
            <a:r>
              <a:rPr b="1" lang="en" sz="1300"/>
              <a:t>Pyomo</a:t>
            </a:r>
            <a:r>
              <a:rPr lang="en" sz="1300"/>
              <a:t>, which is a linear optimization package for Python into </a:t>
            </a:r>
            <a:r>
              <a:rPr b="1" lang="en" sz="1300"/>
              <a:t>Jupyter Notebooks</a:t>
            </a:r>
            <a:r>
              <a:rPr lang="en" sz="1300"/>
              <a:t>, utilizing this package is critical for calculation of the efficiency scores.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◍"/>
            </a:pPr>
            <a:r>
              <a:rPr lang="en" sz="1300"/>
              <a:t>The values for the </a:t>
            </a:r>
            <a:r>
              <a:rPr b="1" lang="en" sz="1300">
                <a:solidFill>
                  <a:srgbClr val="38761D"/>
                </a:solidFill>
              </a:rPr>
              <a:t>inputs</a:t>
            </a:r>
            <a:r>
              <a:rPr lang="en" sz="1300"/>
              <a:t> and </a:t>
            </a:r>
            <a:r>
              <a:rPr b="1" lang="en" sz="1300">
                <a:solidFill>
                  <a:srgbClr val="0000FF"/>
                </a:solidFill>
              </a:rPr>
              <a:t>outputs</a:t>
            </a:r>
            <a:r>
              <a:rPr lang="en" sz="1300"/>
              <a:t> from within the data set were then inputted into a list. The information from these lists was then used to calculate separate </a:t>
            </a:r>
            <a:r>
              <a:rPr lang="en" sz="1300" u="sng"/>
              <a:t>weighted</a:t>
            </a:r>
            <a:r>
              <a:rPr b="1" lang="en" sz="1300">
                <a:solidFill>
                  <a:srgbClr val="38761D"/>
                </a:solidFill>
              </a:rPr>
              <a:t> input</a:t>
            </a:r>
            <a:r>
              <a:rPr lang="en" sz="1300"/>
              <a:t> and</a:t>
            </a:r>
            <a:r>
              <a:rPr b="1" lang="en" sz="1300">
                <a:solidFill>
                  <a:srgbClr val="0000FF"/>
                </a:solidFill>
              </a:rPr>
              <a:t> output</a:t>
            </a:r>
            <a:r>
              <a:rPr lang="en" sz="1300"/>
              <a:t> scores. The calculated output score divided by the input score constitutes the efficiency scores in DEA.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◍"/>
            </a:pPr>
            <a:r>
              <a:rPr b="1" lang="en" sz="1300"/>
              <a:t>Constraints: </a:t>
            </a:r>
            <a:r>
              <a:rPr lang="en" sz="1300"/>
              <a:t>From within the linear optimization program, there were two constraints which were as follows: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Output_scores &lt;= Input Scores (A factory can only produce outputs using the resources that it has available)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Input Scores = 1 (In DEA, there can be no </a:t>
            </a:r>
            <a:r>
              <a:rPr lang="en" sz="1300"/>
              <a:t>efficiency</a:t>
            </a:r>
            <a:r>
              <a:rPr lang="en" sz="1300"/>
              <a:t> score &gt; 1)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300" y="0"/>
            <a:ext cx="2148700" cy="17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24475" y="224425"/>
            <a:ext cx="5404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of the DEA Model onto Python (Continued):</a:t>
            </a:r>
            <a:endParaRPr b="1"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0" y="1889275"/>
            <a:ext cx="91440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◍"/>
            </a:pPr>
            <a:r>
              <a:rPr b="1" lang="en" sz="1300"/>
              <a:t>Decision Variables: </a:t>
            </a:r>
            <a:r>
              <a:rPr lang="en" sz="1300"/>
              <a:t>In the linear programming model, the decision variables were the weights used for calculating the </a:t>
            </a:r>
            <a:r>
              <a:rPr lang="en" sz="1300" u="sng"/>
              <a:t>weighted</a:t>
            </a:r>
            <a:r>
              <a:rPr b="1" lang="en" sz="1300">
                <a:solidFill>
                  <a:srgbClr val="38761D"/>
                </a:solidFill>
              </a:rPr>
              <a:t> input</a:t>
            </a:r>
            <a:r>
              <a:rPr lang="en" sz="1300"/>
              <a:t> and</a:t>
            </a:r>
            <a:r>
              <a:rPr b="1" lang="en" sz="1300">
                <a:solidFill>
                  <a:srgbClr val="0000FF"/>
                </a:solidFill>
              </a:rPr>
              <a:t> output</a:t>
            </a:r>
            <a:r>
              <a:rPr lang="en" sz="1300"/>
              <a:t> scores necessary for computing the overall efficiency score for each factory.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5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◍"/>
            </a:pPr>
            <a:r>
              <a:rPr b="1" lang="en" sz="1300"/>
              <a:t>Objective: </a:t>
            </a:r>
            <a:r>
              <a:rPr lang="en" sz="1300"/>
              <a:t>Maximize the calculation of the weighted </a:t>
            </a:r>
            <a:r>
              <a:rPr b="1" lang="en" sz="1300">
                <a:solidFill>
                  <a:srgbClr val="0000FF"/>
                </a:solidFill>
              </a:rPr>
              <a:t>output</a:t>
            </a:r>
            <a:r>
              <a:rPr lang="en" sz="1300"/>
              <a:t> scores to yield a solution for the linear program. The greater the</a:t>
            </a:r>
            <a:r>
              <a:rPr b="1" lang="en" sz="1300">
                <a:solidFill>
                  <a:srgbClr val="0000FF"/>
                </a:solidFill>
              </a:rPr>
              <a:t> output</a:t>
            </a:r>
            <a:r>
              <a:rPr lang="en" sz="1300"/>
              <a:t> score, the higher the overall efficiency score as calculated by the</a:t>
            </a:r>
            <a:r>
              <a:rPr b="1" lang="en" sz="1300">
                <a:solidFill>
                  <a:srgbClr val="0000FF"/>
                </a:solidFill>
              </a:rPr>
              <a:t> output</a:t>
            </a:r>
            <a:r>
              <a:rPr lang="en" sz="1300"/>
              <a:t> scores divided by the </a:t>
            </a:r>
            <a:r>
              <a:rPr b="1" lang="en" sz="1300">
                <a:solidFill>
                  <a:srgbClr val="38761D"/>
                </a:solidFill>
              </a:rPr>
              <a:t>input</a:t>
            </a:r>
            <a:r>
              <a:rPr lang="en" sz="1300"/>
              <a:t> scores (calculations were structured to keep the program linear).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5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◍"/>
            </a:pPr>
            <a:r>
              <a:rPr lang="en" sz="1300"/>
              <a:t>Once the </a:t>
            </a:r>
            <a:r>
              <a:rPr b="1" lang="en" sz="1300"/>
              <a:t>Constraints</a:t>
            </a:r>
            <a:r>
              <a:rPr lang="en" sz="1300"/>
              <a:t>,</a:t>
            </a:r>
            <a:r>
              <a:rPr b="1" lang="en" sz="1300"/>
              <a:t> Decision Variables</a:t>
            </a:r>
            <a:r>
              <a:rPr lang="en" sz="1300"/>
              <a:t>, and</a:t>
            </a:r>
            <a:r>
              <a:rPr b="1" lang="en" sz="1300"/>
              <a:t> Objectives </a:t>
            </a:r>
            <a:r>
              <a:rPr lang="en" sz="1300"/>
              <a:t>from within the linear programming model were established, a nested for loop was used to calculate the efficiency scores for each of the 31 factories from within the data set from between 2005-2009.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300" y="0"/>
            <a:ext cx="2335700" cy="16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iel template">
  <a:themeElements>
    <a:clrScheme name="Custom 347">
      <a:dk1>
        <a:srgbClr val="666666"/>
      </a:dk1>
      <a:lt1>
        <a:srgbClr val="FFFFFF"/>
      </a:lt1>
      <a:dk2>
        <a:srgbClr val="004430"/>
      </a:dk2>
      <a:lt2>
        <a:srgbClr val="DAE2E6"/>
      </a:lt2>
      <a:accent1>
        <a:srgbClr val="8EC641"/>
      </a:accent1>
      <a:accent2>
        <a:srgbClr val="004430"/>
      </a:accent2>
      <a:accent3>
        <a:srgbClr val="539EB9"/>
      </a:accent3>
      <a:accent4>
        <a:srgbClr val="689EE1"/>
      </a:accent4>
      <a:accent5>
        <a:srgbClr val="999999"/>
      </a:accent5>
      <a:accent6>
        <a:srgbClr val="779B91"/>
      </a:accent6>
      <a:hlink>
        <a:srgbClr val="689EE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